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5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C1C6F-7504-4EEE-87F8-E9AEE24E3037}" type="datetimeFigureOut">
              <a:rPr lang="de-AT" smtClean="0"/>
              <a:t>08.10.2021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FE08-DDBE-4D1F-939A-A7BC2949EC60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C74-7AF0-4CAC-B742-4AF47FCC01B8}" type="datetimeFigureOut">
              <a:rPr lang="de-AT" smtClean="0"/>
              <a:t>08.10.2021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80E9-ADFE-459C-ABEB-B15F558551B4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ukk.gv.at/schulen/unterricht/ba/reifepruefung.x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0" kern="1200" noProof="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Themenfindung </a:t>
            </a:r>
            <a:r>
              <a:rPr kumimoji="0" lang="de-AT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einvernehmlich</a:t>
            </a:r>
            <a:r>
              <a:rPr kumimoji="0" lang="de-AT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zw. Kandidat/in und Betreuer/in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zusammen </a:t>
            </a:r>
            <a:r>
              <a:rPr kumimoji="0" lang="de-AT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mit</a:t>
            </a:r>
            <a:r>
              <a:rPr kumimoji="0" lang="de-AT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dem </a:t>
            </a:r>
            <a:r>
              <a:rPr kumimoji="0" lang="de-AT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Erwartungshorizont</a:t>
            </a:r>
            <a:endParaRPr kumimoji="0" lang="de-AT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endParaRPr lang="de-AT" altLang="de-DE" dirty="0" smtClean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latin typeface="Arial" charset="0"/>
              </a:rPr>
              <a:t>Quelle: </a:t>
            </a:r>
            <a:r>
              <a:rPr lang="de-AT" altLang="de-DE" smtClean="0">
                <a:latin typeface="Arial" charset="0"/>
                <a:hlinkClick r:id="rId3"/>
              </a:rPr>
              <a:t>http://www.bmbf.gv.at/schulen/unterricht/ba/reifepruefung.xml</a:t>
            </a:r>
            <a:r>
              <a:rPr lang="de-AT" altLang="de-DE" smtClean="0">
                <a:latin typeface="Arial" charset="0"/>
              </a:rPr>
              <a:t>:</a:t>
            </a:r>
          </a:p>
          <a:p>
            <a:r>
              <a:rPr lang="de-AT" altLang="de-DE" smtClean="0">
                <a:latin typeface="Arial" charset="0"/>
              </a:rPr>
              <a:t> </a:t>
            </a:r>
          </a:p>
          <a:p>
            <a:endParaRPr lang="de-DE" altLang="de-DE" smtClean="0">
              <a:latin typeface="Arial" charset="0"/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Themenwechsel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möglich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folgende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Regelung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bm:bf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getroffen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Themenwechsel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begründeten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Ausnahmefällen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Abstimmung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Betreuer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Direktor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Genehmigung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den/die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Landesschulinspektor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möglich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Auf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Datenbank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der/die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betreffende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Schüler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die VSD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Testeintrag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danach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löschen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Sodann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der/die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Schüler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die VSD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erneut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anzulegen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Jetzt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Genehmigungslauf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erneut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starten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Einreichen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neuen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Themenstellung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Akzeptieren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Zurückweisen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Betreuer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Direktor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/in, 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Endgültige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Genehmigung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Zurückweisen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LSI.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Themenwechsel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Begleitprotokoll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Schülers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Schülerin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Betreuungsprotokoll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Betreuers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Betreuerin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vermerken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434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charset="0"/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charset="0"/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charset="0"/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charset="0"/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Grundlage: LBVO (14 Abs. 2 bis 6)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>
              <a:latin typeface="Arial" charset="0"/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AT" smtClean="0"/>
              <a:t>Reifeprüfung NEU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E70B-AD3E-41BF-9C90-0BDDE0C60037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63F5-2A32-4432-A791-FF757482973B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AB88-AEF5-4BA2-AED9-07F9C457E76D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553-ED7A-40C1-94FF-0ABF08D00E98}" type="datetime1">
              <a:rPr lang="de-AT" smtClean="0"/>
              <a:t>08.10.2021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52E-B13B-4A26-A05D-EE76F68F1A69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49E8-B313-4D9C-8A5B-9A3AB0F2F988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D197-16CF-4655-92FE-54EE538D28FF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7F3-7CEC-4D4C-9C11-AF42AEED1ABF}" type="datetime1">
              <a:rPr lang="de-AT" smtClean="0"/>
              <a:t>08.10.2021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8942-D0A8-4BE8-B2D2-6B5DD8AA2313}" type="datetime1">
              <a:rPr lang="de-AT" smtClean="0"/>
              <a:t>08.10.2021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9933-5711-4769-8C0B-9080CC578910}" type="datetime1">
              <a:rPr lang="de-AT" smtClean="0"/>
              <a:t>08.10.2021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4C4-D801-412A-B26D-98A6F9C516D0}" type="datetime1">
              <a:rPr lang="de-AT" smtClean="0"/>
              <a:t>08.10.2021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Reifeprüfung 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62AD-2447-4820-824B-84C57BBA8739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DF5B-44C7-47C8-8014-20C7CE31FBB1}" type="datetime1">
              <a:rPr lang="de-AT" smtClean="0"/>
              <a:t>08.10.2021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7E3E-1A3B-4E72-815C-D7EE063FC58A}" type="datetime1">
              <a:rPr lang="de-AT" smtClean="0"/>
              <a:t>08.10.2021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F7B-AAC0-49C7-A124-803AC078DA60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7F6-9182-44F6-BA14-33DB9B1A3EA2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A38-39CE-462A-B0B1-AAD4AC5D1B95}" type="datetime1">
              <a:rPr lang="de-AT" smtClean="0"/>
              <a:t>08.10.2021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0828-0967-4640-92FA-3A962D6B9F5D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7D-AF35-4CD8-A0F9-786A7C81B662}" type="datetime1">
              <a:rPr lang="de-AT" smtClean="0"/>
              <a:t>08.10.2021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9252-74A8-4C9C-93A8-7182385A0C6E}" type="datetime1">
              <a:rPr lang="de-AT" smtClean="0"/>
              <a:t>08.10.2021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DE30-516A-464D-AE2A-49F2382B9328}" type="datetime1">
              <a:rPr lang="de-AT" smtClean="0"/>
              <a:t>08.10.2021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DD1-3DFE-4167-80EA-6F935262263A}" type="datetime1">
              <a:rPr lang="de-AT" smtClean="0"/>
              <a:t>08.10.2021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AB64-A3B0-467D-BDAF-A6DB3FE1CF21}" type="datetime1">
              <a:rPr lang="de-AT" smtClean="0"/>
              <a:t>08.10.2021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FAF8-672E-4D9C-9B03-F36860894D8C}" type="datetime1">
              <a:rPr lang="de-AT" smtClean="0"/>
              <a:t>08.10.2021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Reifeprüfung neu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0756-A6BD-4934-8AA0-83D3A5B18271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Musikgymnasium Wien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AF21-00BC-4166-93B5-825F89577B4F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138C-9A9C-4F22-905B-0C73E7558020}" type="datetime1">
              <a:rPr lang="de-AT" smtClean="0"/>
              <a:t>08.10.2021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Musikgymnasium Wien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0FB7-9773-4710-A451-0C6A8452ED48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hs-vwa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31840" y="3886200"/>
            <a:ext cx="3600400" cy="175260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4" name="Grafik 1"/>
          <p:cNvPicPr/>
          <p:nvPr/>
        </p:nvPicPr>
        <p:blipFill rotWithShape="1">
          <a:blip r:embed="rId3" cstate="print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6905" r="12398" b="14652"/>
          <a:stretch/>
        </p:blipFill>
        <p:spPr bwMode="auto">
          <a:xfrm>
            <a:off x="1763688" y="1604962"/>
            <a:ext cx="5600700" cy="456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007754" y="1484785"/>
            <a:ext cx="51125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https://www.bmbwf.gv.at/Themen/schule/schulpraxis/zentralmatura/srdp_ahs.html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916416" cy="614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b="1" kern="1200" dirty="0">
                <a:solidFill>
                  <a:srgbClr val="C00000"/>
                </a:solidFill>
              </a:rPr>
              <a:t>Zeitlicher Ablauf: 8. </a:t>
            </a:r>
            <a:r>
              <a:rPr lang="de-DE" b="1" kern="1200" dirty="0" smtClean="0">
                <a:solidFill>
                  <a:srgbClr val="C00000"/>
                </a:solidFill>
              </a:rPr>
              <a:t>Kl.RG/9.Kl.ORG</a:t>
            </a:r>
            <a:endParaRPr lang="de-AT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41898"/>
              </p:ext>
            </p:extLst>
          </p:nvPr>
        </p:nvGraphicFramePr>
        <p:xfrm>
          <a:off x="611560" y="2060848"/>
          <a:ext cx="7200900" cy="424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de-AT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Erstes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de-AT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Semester</a:t>
                      </a:r>
                      <a:endParaRPr kumimoji="0" lang="de-AT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1" marR="91441"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Verfassen der Arbeit</a:t>
                      </a:r>
                      <a:endParaRPr lang="de-AT" sz="2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1" marR="91441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 rowSpan="3">
                  <a:txBody>
                    <a:bodyPr/>
                    <a:lstStyle/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de-AT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Zweites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de-AT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Semester</a:t>
                      </a:r>
                    </a:p>
                  </a:txBody>
                  <a:tcPr marL="91441" marR="91441"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Ende der 1.Woche des 2. Semesters Abgabe der Arbeit </a:t>
                      </a:r>
                    </a:p>
                  </a:txBody>
                  <a:tcPr marL="91441" marR="91441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71">
                <a:tc vMerge="1">
                  <a:txBody>
                    <a:bodyPr/>
                    <a:lstStyle/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im Anschluss daran Korrektur, Beschreibung der Arbeit und Betreuungsgespräch</a:t>
                      </a:r>
                    </a:p>
                  </a:txBody>
                  <a:tcPr marL="91441" marR="91441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141">
                <a:tc vMerge="1">
                  <a:txBody>
                    <a:bodyPr/>
                    <a:lstStyle/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Termin für Präsentation und Diskussion </a:t>
                      </a: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wird durch</a:t>
                      </a:r>
                      <a:r>
                        <a:rPr lang="de-AT" sz="21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 das Ministerium</a:t>
                      </a: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 festgelegt</a:t>
                      </a:r>
                    </a:p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21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Beurteilung durch Prüfungskomm.</a:t>
                      </a:r>
                      <a:r>
                        <a:rPr lang="de-DE" sz="2000" dirty="0" smtClean="0"/>
                        <a:t>  </a:t>
                      </a:r>
                      <a:r>
                        <a:rPr lang="de-DE" sz="21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nach Präsentation</a:t>
                      </a:r>
                      <a:endParaRPr lang="de-AT" sz="21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AT" sz="2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1" marR="91441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232650" cy="614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b="1" kern="1200" dirty="0">
                <a:solidFill>
                  <a:srgbClr val="C00000"/>
                </a:solidFill>
              </a:rPr>
              <a:t>Bestandteile der </a:t>
            </a:r>
            <a:r>
              <a:rPr lang="de-AT" b="1" kern="1200" dirty="0" smtClean="0">
                <a:solidFill>
                  <a:srgbClr val="C00000"/>
                </a:solidFill>
              </a:rPr>
              <a:t>VWA</a:t>
            </a:r>
            <a:endParaRPr lang="de-AT" b="1" kern="12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8840"/>
            <a:ext cx="8064896" cy="4361657"/>
          </a:xfrm>
        </p:spPr>
        <p:txBody>
          <a:bodyPr>
            <a:normAutofit/>
          </a:bodyPr>
          <a:lstStyle/>
          <a:p>
            <a:pPr marL="350225" indent="-342900" eaLnBrk="1" hangingPunct="1">
              <a:defRPr/>
            </a:pPr>
            <a:r>
              <a:rPr lang="de-DE" sz="1800" b="1" dirty="0"/>
              <a:t>Titelblatt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Abstract</a:t>
            </a:r>
            <a:r>
              <a:rPr lang="de-DE" sz="1800" dirty="0"/>
              <a:t> in englischer oder deutscher Sprache: </a:t>
            </a:r>
            <a:endParaRPr lang="de-DE" sz="1800" dirty="0" smtClean="0"/>
          </a:p>
          <a:p>
            <a:pPr marL="788375" lvl="1" indent="-342900">
              <a:defRPr/>
            </a:pPr>
            <a:r>
              <a:rPr lang="de-DE" sz="1600" dirty="0" smtClean="0"/>
              <a:t>Thema</a:t>
            </a:r>
            <a:r>
              <a:rPr lang="de-DE" sz="1600" dirty="0"/>
              <a:t>, Fragestellung, Problemformulierung, wesentliche </a:t>
            </a:r>
            <a:r>
              <a:rPr lang="de-DE" sz="1600" dirty="0" smtClean="0"/>
              <a:t>Ergebnisse</a:t>
            </a:r>
          </a:p>
          <a:p>
            <a:pPr marL="350225" indent="-342900" eaLnBrk="1" hangingPunct="1">
              <a:defRPr/>
            </a:pPr>
            <a:r>
              <a:rPr lang="de-DE" sz="1800" b="1" dirty="0" smtClean="0"/>
              <a:t>Vorwort</a:t>
            </a:r>
            <a:r>
              <a:rPr lang="de-DE" sz="1800" dirty="0" smtClean="0"/>
              <a:t> </a:t>
            </a:r>
            <a:r>
              <a:rPr lang="de-DE" sz="1800" dirty="0"/>
              <a:t>(nicht verpflichtend):  </a:t>
            </a:r>
            <a:r>
              <a:rPr lang="de-DE" sz="1600" dirty="0" smtClean="0"/>
              <a:t>persönlicher </a:t>
            </a:r>
            <a:r>
              <a:rPr lang="de-DE" sz="1600" dirty="0"/>
              <a:t>Zugang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Inhaltsverzeichnis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Einleitung</a:t>
            </a:r>
            <a:r>
              <a:rPr lang="de-DE" sz="1800" dirty="0"/>
              <a:t>  </a:t>
            </a:r>
            <a:r>
              <a:rPr lang="de-DE" sz="1600" dirty="0" smtClean="0"/>
              <a:t>Abgrenzung </a:t>
            </a:r>
            <a:r>
              <a:rPr lang="de-DE" sz="1600" dirty="0"/>
              <a:t>und Eingrenzung, Fragestellung(en), Ziel der Arbeit, Vorgehensweise, angewandte Methoden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Hauptteil</a:t>
            </a:r>
            <a:r>
              <a:rPr lang="de-DE" sz="1800" dirty="0"/>
              <a:t>  </a:t>
            </a:r>
            <a:r>
              <a:rPr lang="de-DE" sz="1600" dirty="0" smtClean="0"/>
              <a:t>Behandlung </a:t>
            </a:r>
            <a:r>
              <a:rPr lang="de-DE" sz="1600" dirty="0"/>
              <a:t>des Kernthemas in sachlicher Form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Schluss</a:t>
            </a:r>
            <a:r>
              <a:rPr lang="de-DE" sz="1800" dirty="0" smtClean="0"/>
              <a:t> (Fazit</a:t>
            </a:r>
            <a:r>
              <a:rPr lang="de-DE" sz="1800" dirty="0"/>
              <a:t>)  </a:t>
            </a:r>
            <a:r>
              <a:rPr lang="de-DE" sz="1600" dirty="0" smtClean="0"/>
              <a:t>Zusammenfassung</a:t>
            </a:r>
            <a:r>
              <a:rPr lang="de-DE" sz="1600" dirty="0"/>
              <a:t>, Resultate der Arbeit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Literaturverzeichnis</a:t>
            </a:r>
            <a:r>
              <a:rPr lang="de-DE" sz="1800" dirty="0"/>
              <a:t>  </a:t>
            </a:r>
            <a:r>
              <a:rPr lang="de-DE" sz="1600" dirty="0" smtClean="0">
                <a:ea typeface="+mn-ea"/>
                <a:cs typeface="+mn-cs"/>
              </a:rPr>
              <a:t>Abbildungsverzeichnis</a:t>
            </a:r>
            <a:r>
              <a:rPr lang="de-DE" sz="1600" dirty="0">
                <a:ea typeface="+mn-ea"/>
                <a:cs typeface="+mn-cs"/>
              </a:rPr>
              <a:t>, Anhang, Glossar (nicht verpflichtend)</a:t>
            </a:r>
          </a:p>
          <a:p>
            <a:pPr marL="350225" indent="-342900" eaLnBrk="1" hangingPunct="1">
              <a:defRPr/>
            </a:pPr>
            <a:r>
              <a:rPr lang="de-DE" sz="1800" b="1" dirty="0"/>
              <a:t>Selbständigkeitserklärung</a:t>
            </a:r>
          </a:p>
          <a:p>
            <a:pPr marL="350225" indent="-342900" eaLnBrk="1" hangingPunct="1">
              <a:defRPr/>
            </a:pPr>
            <a:r>
              <a:rPr lang="de-AT" sz="1800" b="1" dirty="0" smtClean="0"/>
              <a:t>Begleitprotokoll (</a:t>
            </a:r>
            <a:r>
              <a:rPr lang="de-AT" sz="1800" dirty="0" smtClean="0"/>
              <a:t>schriftlich von Schüler/in </a:t>
            </a:r>
            <a:r>
              <a:rPr lang="de-DE" sz="1800" dirty="0" smtClean="0"/>
              <a:t>beizulegen)</a:t>
            </a:r>
            <a:endParaRPr lang="de-AT" sz="1800" dirty="0"/>
          </a:p>
          <a:p>
            <a:pPr marL="788375" lvl="1" indent="-342900">
              <a:defRPr/>
            </a:pPr>
            <a:r>
              <a:rPr lang="de-AT" sz="1600" dirty="0"/>
              <a:t>Arbeitsablauf, verwendete Hilfsmittel, </a:t>
            </a:r>
            <a:r>
              <a:rPr lang="de-AT" sz="1600" dirty="0" smtClean="0"/>
              <a:t>Hilfestellungen</a:t>
            </a:r>
            <a:endParaRPr lang="de-AT" sz="1600" dirty="0"/>
          </a:p>
          <a:p>
            <a:pPr eaLnBrk="1" hangingPunct="1">
              <a:buFont typeface="Times" pitchFamily="80" charset="0"/>
              <a:buChar char="•"/>
              <a:defRPr/>
            </a:pPr>
            <a:endParaRPr lang="de-DE" sz="2400" dirty="0"/>
          </a:p>
          <a:p>
            <a:pPr marL="628650" indent="-271463" eaLnBrk="1" hangingPunct="1">
              <a:buFontTx/>
              <a:buChar char="-"/>
              <a:defRPr/>
            </a:pPr>
            <a:endParaRPr lang="de-DE" sz="2400" dirty="0"/>
          </a:p>
          <a:p>
            <a:pPr marL="628650" indent="-271463" eaLnBrk="1" hangingPunct="1">
              <a:buFontTx/>
              <a:buChar char="-"/>
              <a:defRPr/>
            </a:pPr>
            <a:endParaRPr lang="de-DE" sz="2400" dirty="0"/>
          </a:p>
          <a:p>
            <a:pPr>
              <a:buFont typeface="Times" pitchFamily="80" charset="0"/>
              <a:buChar char="•"/>
              <a:defRPr/>
            </a:pPr>
            <a:endParaRPr lang="de-AT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27584" y="3140968"/>
            <a:ext cx="6843712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0225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de-AT" sz="2000" dirty="0" smtClean="0"/>
              <a:t>Max. </a:t>
            </a:r>
            <a:r>
              <a:rPr lang="de-AT" sz="2000" dirty="0" smtClean="0">
                <a:latin typeface="+mn-lt"/>
              </a:rPr>
              <a:t>60.000 </a:t>
            </a:r>
            <a:r>
              <a:rPr lang="de-AT" sz="2000" dirty="0">
                <a:latin typeface="+mn-lt"/>
              </a:rPr>
              <a:t>Zeichen</a:t>
            </a:r>
          </a:p>
          <a:p>
            <a:pPr marL="908050" lvl="1" indent="-436563">
              <a:lnSpc>
                <a:spcPct val="8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de-AT" sz="2000" dirty="0">
                <a:latin typeface="+mn-lt"/>
                <a:ea typeface="Times New Roman"/>
                <a:cs typeface="Times New Roman"/>
              </a:rPr>
              <a:t>inkl. Leerzeichen und Abstract (1.000 bis 1.500 Zeichen</a:t>
            </a:r>
            <a:r>
              <a:rPr lang="de-AT" sz="2000" dirty="0" smtClean="0">
                <a:latin typeface="+mn-lt"/>
                <a:ea typeface="Times New Roman"/>
                <a:cs typeface="Times New Roman"/>
              </a:rPr>
              <a:t>), </a:t>
            </a:r>
            <a:r>
              <a:rPr lang="de-AT" sz="2000" dirty="0">
                <a:latin typeface="+mj-lt"/>
              </a:rPr>
              <a:t>Quellenbelegen im Text und Zeichen in Fußnoten</a:t>
            </a:r>
            <a:r>
              <a:rPr lang="de-AT" sz="2000" dirty="0" smtClean="0">
                <a:latin typeface="+mj-lt"/>
                <a:ea typeface="Times New Roman"/>
                <a:cs typeface="Times New Roman"/>
              </a:rPr>
              <a:t>  </a:t>
            </a:r>
            <a:endParaRPr lang="de-AT" sz="2000" dirty="0">
              <a:latin typeface="+mj-lt"/>
              <a:ea typeface="Times New Roman"/>
              <a:cs typeface="Times New Roman"/>
            </a:endParaRPr>
          </a:p>
          <a:p>
            <a:pPr marL="908050" lvl="1" indent="-436563">
              <a:lnSpc>
                <a:spcPct val="8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de-AT" sz="2000" dirty="0">
                <a:latin typeface="+mn-lt"/>
                <a:ea typeface="Times New Roman"/>
                <a:cs typeface="Times New Roman"/>
              </a:rPr>
              <a:t>exkl. Vorwort, Inhalts-, Literatur- , Abkürzungs- und Bilderverzeichnis.</a:t>
            </a:r>
          </a:p>
          <a:p>
            <a:pPr marL="350225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AT" sz="2000" dirty="0">
              <a:latin typeface="+mn-lt"/>
            </a:endParaRPr>
          </a:p>
          <a:p>
            <a:pPr marL="350225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AT" sz="2000" dirty="0" smtClean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348880"/>
            <a:ext cx="7232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Umfang VWA</a:t>
            </a:r>
            <a:endParaRPr lang="de-DE" sz="3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1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2564904"/>
            <a:ext cx="7200900" cy="39056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lvl="2" indent="-469900" eaLnBrk="1" hangingPunct="1">
              <a:lnSpc>
                <a:spcPct val="10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000" dirty="0" smtClean="0">
                <a:latin typeface="+mn-lt"/>
              </a:rPr>
              <a:t>freie </a:t>
            </a:r>
            <a:r>
              <a:rPr lang="de-AT" sz="2000" dirty="0">
                <a:latin typeface="+mn-lt"/>
              </a:rPr>
              <a:t>Wahl d. Betreuer/in</a:t>
            </a:r>
          </a:p>
          <a:p>
            <a:pPr marL="908050" lvl="1" indent="-436563">
              <a:lnSpc>
                <a:spcPct val="8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de-DE" sz="2000" dirty="0">
                <a:latin typeface="+mn-lt"/>
              </a:rPr>
              <a:t>muss den Schüler/in nicht unterrichten</a:t>
            </a:r>
          </a:p>
          <a:p>
            <a:pPr marL="469900" lvl="2" indent="-469900" eaLnBrk="1" hangingPunct="1">
              <a:lnSpc>
                <a:spcPct val="10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000" dirty="0">
                <a:latin typeface="+mn-lt"/>
              </a:rPr>
              <a:t>Recht auf </a:t>
            </a:r>
            <a:r>
              <a:rPr lang="de-AT" sz="2000" dirty="0" smtClean="0">
                <a:latin typeface="+mn-lt"/>
              </a:rPr>
              <a:t>Betreuung</a:t>
            </a:r>
          </a:p>
          <a:p>
            <a:pPr marL="908050" lvl="1" indent="-436563">
              <a:lnSpc>
                <a:spcPct val="8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de-DE" sz="2000" dirty="0">
                <a:latin typeface="+mn-lt"/>
              </a:rPr>
              <a:t>Lehrperson kann </a:t>
            </a:r>
            <a:r>
              <a:rPr lang="de-DE" sz="2000" dirty="0" smtClean="0">
                <a:latin typeface="+mn-lt"/>
              </a:rPr>
              <a:t>Thema ablehnen</a:t>
            </a:r>
            <a:endParaRPr lang="de-AT" sz="2000" dirty="0">
              <a:latin typeface="+mn-lt"/>
            </a:endParaRPr>
          </a:p>
          <a:p>
            <a:pPr marL="469900" lvl="1" indent="-469900" eaLnBrk="1" hangingPunct="1">
              <a:lnSpc>
                <a:spcPct val="10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DE" sz="2000" dirty="0">
                <a:latin typeface="+mn-lt"/>
              </a:rPr>
              <a:t>Selbstständiges Verfassen der Arbeit außerhalb der </a:t>
            </a:r>
            <a:r>
              <a:rPr lang="de-DE" sz="2000" dirty="0" smtClean="0">
                <a:latin typeface="+mn-lt"/>
              </a:rPr>
              <a:t>Unterrichtszeit</a:t>
            </a:r>
          </a:p>
          <a:p>
            <a:pPr marL="908050" lvl="1" indent="-436563">
              <a:lnSpc>
                <a:spcPct val="8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de-AT" sz="2000" dirty="0">
                <a:latin typeface="+mn-lt"/>
              </a:rPr>
              <a:t>Verfassen eines begleitenden Protokolls</a:t>
            </a:r>
          </a:p>
          <a:p>
            <a:pPr marL="469900" indent="-469900" eaLnBrk="1" hangingPunct="1">
              <a:lnSpc>
                <a:spcPct val="10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DE" sz="2000" dirty="0">
                <a:latin typeface="+mn-lt"/>
              </a:rPr>
              <a:t>Abgabe von 2 Exemplaren - gedruckt und Digitalversion</a:t>
            </a:r>
          </a:p>
          <a:p>
            <a:pPr marL="469900" lvl="1" indent="-469900" eaLnBrk="1" hangingPunct="1">
              <a:lnSpc>
                <a:spcPct val="106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000" dirty="0">
                <a:latin typeface="+mn-lt"/>
              </a:rPr>
              <a:t>Recht auf vollständige Absolvierung der Prüfung  inklusive </a:t>
            </a:r>
            <a:r>
              <a:rPr lang="de-AT" sz="2000" dirty="0" smtClean="0">
                <a:latin typeface="+mn-lt"/>
              </a:rPr>
              <a:t>Präsentation </a:t>
            </a:r>
            <a:r>
              <a:rPr lang="de-AT" sz="2000" dirty="0">
                <a:latin typeface="+mn-lt"/>
              </a:rPr>
              <a:t>und Diskussion</a:t>
            </a:r>
          </a:p>
          <a:p>
            <a:pPr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AT" sz="2200" b="1" dirty="0">
              <a:solidFill>
                <a:schemeClr val="accent1"/>
              </a:solidFill>
              <a:latin typeface="Calibri" charset="0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1988840"/>
            <a:ext cx="748863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Rechte/Pflichten </a:t>
            </a:r>
            <a:r>
              <a:rPr lang="de-AT" sz="3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de-AT" sz="38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Kandid</a:t>
            </a:r>
            <a:r>
              <a:rPr lang="de-AT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de-AT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600" kern="0" dirty="0">
              <a:solidFill>
                <a:srgbClr val="808285"/>
              </a:solidFill>
              <a:latin typeface="+mj-lt"/>
              <a:ea typeface="ＭＳ Ｐゴシック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1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2348880"/>
            <a:ext cx="7272338" cy="4447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lvl="1" indent="-469900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DE" sz="2400" dirty="0">
                <a:latin typeface="+mn-lt"/>
              </a:rPr>
              <a:t>Schriftliche Arbeit, Präsentation und Diskussion sind </a:t>
            </a:r>
            <a:r>
              <a:rPr lang="de-DE" sz="2400" dirty="0" smtClean="0">
                <a:latin typeface="+mn-lt"/>
              </a:rPr>
              <a:t>ein Ganzes</a:t>
            </a:r>
            <a:endParaRPr lang="de-DE" sz="2400" dirty="0">
              <a:latin typeface="+mn-lt"/>
            </a:endParaRPr>
          </a:p>
          <a:p>
            <a:pPr marL="469900" lvl="1" indent="-469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de-DE" sz="1400" dirty="0">
              <a:latin typeface="+mn-lt"/>
            </a:endParaRPr>
          </a:p>
          <a:p>
            <a:pPr marL="469900" lvl="1" indent="-469900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400" dirty="0">
                <a:latin typeface="+mn-lt"/>
              </a:rPr>
              <a:t>Die Lehrkraft verfasst eine „Beschreibung der Arbeit</a:t>
            </a:r>
            <a:r>
              <a:rPr lang="de-AT" sz="2400" dirty="0" smtClean="0">
                <a:latin typeface="+mn-lt"/>
              </a:rPr>
              <a:t>“ &gt; </a:t>
            </a:r>
            <a:r>
              <a:rPr lang="de-AT" sz="2400" u="sng" dirty="0" smtClean="0">
                <a:latin typeface="+mn-lt"/>
              </a:rPr>
              <a:t>keine Benotung</a:t>
            </a:r>
            <a:r>
              <a:rPr lang="de-AT" sz="2400" dirty="0" smtClean="0">
                <a:latin typeface="+mn-lt"/>
              </a:rPr>
              <a:t>!</a:t>
            </a:r>
            <a:endParaRPr lang="de-AT" sz="2400" dirty="0">
              <a:latin typeface="+mn-lt"/>
            </a:endParaRPr>
          </a:p>
          <a:p>
            <a:pPr marL="469900" lvl="1" indent="-469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de-AT" sz="1200" dirty="0">
              <a:latin typeface="+mn-lt"/>
            </a:endParaRPr>
          </a:p>
          <a:p>
            <a:pPr marL="469900" lvl="1" indent="-469900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400" dirty="0">
                <a:latin typeface="+mn-lt"/>
              </a:rPr>
              <a:t>Die Beurteilung erfolgt nach der Präsentation und </a:t>
            </a:r>
            <a:r>
              <a:rPr lang="de-AT" sz="2400" dirty="0" smtClean="0">
                <a:latin typeface="+mn-lt"/>
              </a:rPr>
              <a:t>Diskussion </a:t>
            </a:r>
            <a:r>
              <a:rPr lang="de-AT" sz="2400" dirty="0">
                <a:latin typeface="+mn-lt"/>
              </a:rPr>
              <a:t>(ca. 15 Min.) durch die Kommission</a:t>
            </a:r>
            <a:r>
              <a:rPr lang="de-AT" sz="2400" dirty="0" smtClean="0">
                <a:latin typeface="+mn-lt"/>
              </a:rPr>
              <a:t>: </a:t>
            </a:r>
          </a:p>
          <a:p>
            <a:pPr marL="927100" lvl="3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AT" sz="2000" dirty="0" smtClean="0">
                <a:latin typeface="+mn-lt"/>
              </a:rPr>
              <a:t>Schulleitung = Vorsitzende mit Stimmrecht</a:t>
            </a:r>
            <a:endParaRPr lang="de-AT" sz="2000" dirty="0">
              <a:latin typeface="+mn-lt"/>
            </a:endParaRPr>
          </a:p>
          <a:p>
            <a:pPr marL="927100" lvl="3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AT" sz="2000" dirty="0" smtClean="0">
                <a:latin typeface="+mn-lt"/>
              </a:rPr>
              <a:t>Klassenvorstand</a:t>
            </a:r>
            <a:endParaRPr lang="de-AT" sz="2000" dirty="0">
              <a:latin typeface="+mn-lt"/>
            </a:endParaRPr>
          </a:p>
          <a:p>
            <a:pPr marL="927100" lvl="3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AT" sz="2000" dirty="0" err="1" smtClean="0"/>
              <a:t>BetreuerIn</a:t>
            </a:r>
            <a:endParaRPr lang="de-AT" sz="2000" dirty="0">
              <a:latin typeface="+mn-lt"/>
            </a:endParaRP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de-AT" sz="2000" dirty="0" smtClean="0"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Calibri" charset="0"/>
              <a:ea typeface="+mn-ea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latin typeface="Calibri" charset="0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1700808"/>
            <a:ext cx="7232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Beurteilung</a:t>
            </a:r>
          </a:p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kern="0" dirty="0">
              <a:solidFill>
                <a:srgbClr val="808285"/>
              </a:solidFill>
              <a:latin typeface="+mj-lt"/>
              <a:ea typeface="ＭＳ Ｐゴシック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1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hteck 5"/>
          <p:cNvSpPr>
            <a:spLocks noChangeArrowheads="1"/>
          </p:cNvSpPr>
          <p:nvPr/>
        </p:nvSpPr>
        <p:spPr bwMode="auto">
          <a:xfrm>
            <a:off x="467544" y="2132856"/>
            <a:ext cx="7129462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für die Beurteilung relevante Kompetenzbereiche (§ 8 Abs. 1 RPVO):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1628800"/>
            <a:ext cx="7232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Beurteilung</a:t>
            </a:r>
          </a:p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kern="0" dirty="0">
              <a:solidFill>
                <a:srgbClr val="808285"/>
              </a:solidFill>
              <a:latin typeface="+mj-lt"/>
              <a:ea typeface="ＭＳ Ｐゴシック"/>
              <a:cs typeface="+mj-cs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10137"/>
              </p:ext>
            </p:extLst>
          </p:nvPr>
        </p:nvGraphicFramePr>
        <p:xfrm>
          <a:off x="539552" y="2636912"/>
          <a:ext cx="7676951" cy="374860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8 Kompetenzbereiche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68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rgbClr val="000000"/>
                          </a:solidFill>
                        </a:rPr>
                        <a:t>Schriftliche Arbeit</a:t>
                      </a:r>
                      <a:endParaRPr lang="de-DE" sz="2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1" dirty="0" smtClean="0">
                          <a:solidFill>
                            <a:srgbClr val="000000"/>
                          </a:solidFill>
                        </a:rPr>
                        <a:t>Selbst</a:t>
                      </a:r>
                      <a:r>
                        <a:rPr lang="de-DE" sz="2000" b="0" dirty="0" smtClean="0">
                          <a:solidFill>
                            <a:srgbClr val="000000"/>
                          </a:solidFill>
                        </a:rPr>
                        <a:t>kompetenz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1" dirty="0" smtClean="0">
                          <a:solidFill>
                            <a:srgbClr val="000000"/>
                          </a:solidFill>
                        </a:rPr>
                        <a:t>Inhaltliche</a:t>
                      </a:r>
                      <a:r>
                        <a:rPr lang="de-DE" sz="2000" b="0" baseline="0" dirty="0" smtClean="0">
                          <a:solidFill>
                            <a:srgbClr val="000000"/>
                          </a:solidFill>
                        </a:rPr>
                        <a:t> Kompetenz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1" baseline="0" dirty="0" smtClean="0">
                          <a:solidFill>
                            <a:srgbClr val="000000"/>
                          </a:solidFill>
                        </a:rPr>
                        <a:t>Information</a:t>
                      </a:r>
                      <a:r>
                        <a:rPr lang="de-DE" sz="2000" b="0" baseline="0" dirty="0" smtClean="0">
                          <a:solidFill>
                            <a:srgbClr val="000000"/>
                          </a:solidFill>
                        </a:rPr>
                        <a:t>skompetenz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1" baseline="0" dirty="0" smtClean="0">
                          <a:solidFill>
                            <a:srgbClr val="000000"/>
                          </a:solidFill>
                        </a:rPr>
                        <a:t>Sprachliche</a:t>
                      </a:r>
                      <a:r>
                        <a:rPr lang="de-DE" sz="2000" b="0" baseline="0" dirty="0" smtClean="0">
                          <a:solidFill>
                            <a:srgbClr val="000000"/>
                          </a:solidFill>
                        </a:rPr>
                        <a:t> Kompetenz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DE" sz="2000" b="1" baseline="0" dirty="0" smtClean="0">
                          <a:solidFill>
                            <a:srgbClr val="000000"/>
                          </a:solidFill>
                        </a:rPr>
                        <a:t>Gestaltung</a:t>
                      </a:r>
                      <a:r>
                        <a:rPr lang="de-DE" sz="2000" b="0" baseline="0" dirty="0" smtClean="0">
                          <a:solidFill>
                            <a:srgbClr val="000000"/>
                          </a:solidFill>
                        </a:rPr>
                        <a:t>skompetenz </a:t>
                      </a:r>
                      <a:br>
                        <a:rPr lang="de-DE" sz="2000" b="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DE" sz="2000" b="0" baseline="0" dirty="0" smtClean="0">
                          <a:solidFill>
                            <a:srgbClr val="000000"/>
                          </a:solidFill>
                        </a:rPr>
                        <a:t>(formale Kriterien)</a:t>
                      </a:r>
                      <a:endParaRPr lang="de-DE" sz="20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28">
                <a:tc>
                  <a:txBody>
                    <a:bodyPr/>
                    <a:lstStyle/>
                    <a:p>
                      <a:r>
                        <a:rPr lang="de-DE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Präsentation</a:t>
                      </a:r>
                      <a:endParaRPr lang="de-DE" sz="2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Strukturelle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 &amp;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b="1" baseline="0" dirty="0" smtClean="0">
                          <a:solidFill>
                            <a:srgbClr val="000000"/>
                          </a:solidFill>
                        </a:rPr>
                        <a:t>inhaltliche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Kompetenz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b="1" baseline="0" dirty="0" smtClean="0">
                          <a:solidFill>
                            <a:srgbClr val="000000"/>
                          </a:solidFill>
                        </a:rPr>
                        <a:t>Ausdruckfähigkeit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und </a:t>
                      </a:r>
                      <a:r>
                        <a:rPr lang="de-DE" b="1" baseline="0" dirty="0" smtClean="0">
                          <a:solidFill>
                            <a:srgbClr val="000000"/>
                          </a:solidFill>
                        </a:rPr>
                        <a:t>Medien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kompetenz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34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rgbClr val="000000"/>
                          </a:solidFill>
                        </a:rPr>
                        <a:t>Diskussion</a:t>
                      </a:r>
                      <a:endParaRPr lang="de-DE" sz="2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Diskursfähigkeit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2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7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83568" y="2204864"/>
            <a:ext cx="6913562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200" dirty="0" smtClean="0">
                <a:latin typeface="+mn-lt"/>
              </a:rPr>
              <a:t>Für </a:t>
            </a:r>
            <a:r>
              <a:rPr lang="de-AT" sz="2200" dirty="0">
                <a:latin typeface="+mn-lt"/>
              </a:rPr>
              <a:t>eine insgesamt positive Beurteilung müssen alle Kompetenzen (= „die wesentlichen Bereiche“) zumindest „überwiegend erfüllt“ sein. </a:t>
            </a: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de-AT" sz="1000" dirty="0">
              <a:latin typeface="+mn-lt"/>
            </a:endParaRP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AT" sz="2200" dirty="0">
                <a:latin typeface="+mn-lt"/>
              </a:rPr>
              <a:t>Das Prüfungsgebiet „Vorwissenschaftliche Arbeit“ ist </a:t>
            </a:r>
            <a:r>
              <a:rPr lang="de-AT" sz="2200" dirty="0" smtClean="0">
                <a:latin typeface="+mn-lt"/>
              </a:rPr>
              <a:t>mit </a:t>
            </a:r>
            <a:r>
              <a:rPr lang="de-AT" sz="2200" dirty="0">
                <a:latin typeface="+mn-lt"/>
              </a:rPr>
              <a:t>„Nicht genügend“ zu beurteilen, </a:t>
            </a:r>
            <a:r>
              <a:rPr lang="de-DE" sz="2200" dirty="0">
                <a:latin typeface="+mn-lt"/>
              </a:rPr>
              <a:t>wenn </a:t>
            </a:r>
            <a:r>
              <a:rPr lang="de-AT" sz="2200" dirty="0">
                <a:latin typeface="+mn-lt"/>
              </a:rPr>
              <a:t>auch nur eine der angeführten Kompetenzen nicht „überwiegend“ erfüllt ist.</a:t>
            </a: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AT" sz="1000" dirty="0">
              <a:latin typeface="+mn-lt"/>
            </a:endParaRP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DE" sz="2200" dirty="0" smtClean="0">
                <a:latin typeface="+mn-lt"/>
              </a:rPr>
              <a:t>neue </a:t>
            </a:r>
            <a:r>
              <a:rPr lang="de-DE" sz="2200" dirty="0">
                <a:latin typeface="+mn-lt"/>
              </a:rPr>
              <a:t>Themenstellung nach negativer Note</a:t>
            </a: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de-DE" sz="1000" dirty="0">
              <a:latin typeface="+mn-lt"/>
            </a:endParaRP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de-DE" sz="2200" dirty="0" smtClean="0">
                <a:latin typeface="+mn-lt"/>
              </a:rPr>
              <a:t>positive </a:t>
            </a:r>
            <a:r>
              <a:rPr lang="de-DE" sz="2200" dirty="0">
                <a:latin typeface="+mn-lt"/>
              </a:rPr>
              <a:t>Gesamtbeurteilung bleibt bei negativen </a:t>
            </a:r>
            <a:r>
              <a:rPr lang="de-DE" sz="2200" dirty="0" smtClean="0">
                <a:latin typeface="+mn-lt"/>
              </a:rPr>
              <a:t>Beurteilungen </a:t>
            </a:r>
            <a:r>
              <a:rPr lang="de-DE" sz="2200" dirty="0">
                <a:latin typeface="+mn-lt"/>
              </a:rPr>
              <a:t>in den beiden anderen Säulen der </a:t>
            </a:r>
            <a:r>
              <a:rPr lang="de-DE" sz="2200" dirty="0" smtClean="0">
                <a:latin typeface="+mn-lt"/>
              </a:rPr>
              <a:t>Reifeprüfung erhalten.</a:t>
            </a:r>
            <a:endParaRPr lang="de-DE" sz="2200" dirty="0">
              <a:latin typeface="Calibri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1628800"/>
            <a:ext cx="7232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Beurteilung</a:t>
            </a: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de-DE" sz="2400" dirty="0">
              <a:latin typeface="+mn-lt"/>
            </a:endParaRPr>
          </a:p>
          <a:p>
            <a:pPr marL="469900" lvl="1" indent="-469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DE" sz="2400" dirty="0">
              <a:latin typeface="+mn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1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010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sz="2400" dirty="0" smtClean="0"/>
          </a:p>
          <a:p>
            <a:pPr algn="ctr">
              <a:buNone/>
            </a:pPr>
            <a:r>
              <a:rPr lang="de-DE" sz="2800" b="1" dirty="0" smtClean="0">
                <a:solidFill>
                  <a:srgbClr val="C00000"/>
                </a:solidFill>
              </a:rPr>
              <a:t>Kein </a:t>
            </a:r>
            <a:r>
              <a:rPr lang="de-DE" sz="2800" b="1" dirty="0">
                <a:solidFill>
                  <a:srgbClr val="C00000"/>
                </a:solidFill>
              </a:rPr>
              <a:t>Thema eingereicht /Arbeit nicht abgegeben</a:t>
            </a:r>
            <a:r>
              <a:rPr lang="de-DE" sz="2800" b="1" dirty="0" smtClean="0">
                <a:solidFill>
                  <a:srgbClr val="C00000"/>
                </a:solidFill>
              </a:rPr>
              <a:t>: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0" indent="0">
              <a:buNone/>
            </a:pPr>
            <a:endParaRPr lang="de-DE" sz="2400" i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de-DE" sz="2400" dirty="0" smtClean="0"/>
              <a:t>Grundsätzlich </a:t>
            </a:r>
            <a:r>
              <a:rPr lang="de-DE" sz="2400" dirty="0"/>
              <a:t>kein Antreten zur Präsentation/Diskussion im 1. dafür vorgesehen Termin </a:t>
            </a:r>
            <a:r>
              <a:rPr lang="de-DE" sz="2400" dirty="0" smtClean="0"/>
              <a:t>möglich!</a:t>
            </a:r>
            <a:br>
              <a:rPr lang="de-DE" sz="2400" dirty="0" smtClean="0"/>
            </a:br>
            <a:r>
              <a:rPr lang="de-DE" sz="2000" dirty="0" smtClean="0"/>
              <a:t>(Im </a:t>
            </a:r>
            <a:r>
              <a:rPr lang="de-DE" sz="2000" dirty="0"/>
              <a:t>Regelfall nicht zum </a:t>
            </a:r>
            <a:r>
              <a:rPr lang="de-DE" sz="2000" dirty="0" smtClean="0"/>
              <a:t>HT </a:t>
            </a:r>
            <a:r>
              <a:rPr lang="de-DE" sz="2000" dirty="0"/>
              <a:t>sondern erst im Herbsttermin</a:t>
            </a:r>
            <a:r>
              <a:rPr lang="de-DE" sz="2000" dirty="0" smtClean="0"/>
              <a:t>!)</a:t>
            </a:r>
            <a:endParaRPr lang="de-DE" sz="2000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sz="2400" dirty="0" err="1"/>
              <a:t>Gerechtfertige</a:t>
            </a:r>
            <a:r>
              <a:rPr lang="de-DE" sz="2400" dirty="0"/>
              <a:t> Verhinderung: Individuelle Lösung mit </a:t>
            </a:r>
            <a:r>
              <a:rPr lang="de-DE" sz="2400" dirty="0" smtClean="0"/>
              <a:t>SQM</a:t>
            </a:r>
            <a:endParaRPr lang="de-DE" sz="2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6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232650" cy="614363"/>
          </a:xfrm>
        </p:spPr>
        <p:txBody>
          <a:bodyPr>
            <a:noAutofit/>
          </a:bodyPr>
          <a:lstStyle/>
          <a:p>
            <a:pPr algn="ctr"/>
            <a:r>
              <a:rPr lang="de-DE" altLang="de-DE" sz="3800" b="1" dirty="0" smtClean="0">
                <a:solidFill>
                  <a:srgbClr val="C00000"/>
                </a:solidFill>
              </a:rPr>
              <a:t>Informationsplattform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539750" y="5516563"/>
            <a:ext cx="7232650" cy="427037"/>
          </a:xfrm>
        </p:spPr>
        <p:txBody>
          <a:bodyPr>
            <a:normAutofit fontScale="85000" lnSpcReduction="20000"/>
          </a:bodyPr>
          <a:lstStyle/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Times" pitchFamily="18" charset="0"/>
              <a:buNone/>
              <a:defRPr/>
            </a:pP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36096" y="2924944"/>
            <a:ext cx="2087563" cy="43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de-DE" sz="29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Eckdaten</a:t>
            </a:r>
            <a:endParaRPr lang="de-DE" sz="29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de-DE" sz="29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Checklisten</a:t>
            </a:r>
            <a:endParaRPr lang="de-DE" sz="29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9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Materialien</a:t>
            </a:r>
            <a:endParaRPr lang="de-DE" sz="29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de-DE" sz="29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Kontakt</a:t>
            </a:r>
            <a:endParaRPr lang="de-DE" sz="29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de-DE" sz="29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Newsletter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Times" pitchFamily="18" charset="0"/>
              <a:buNone/>
              <a:defRPr/>
            </a:pPr>
            <a:endParaRPr lang="de-DE" sz="2900" b="1" dirty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168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2916882" cy="41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607496" y="2132856"/>
            <a:ext cx="4536504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de-DE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de-DE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://</a:t>
            </a:r>
            <a:r>
              <a:rPr lang="de-DE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www.ahs-vwa.at</a:t>
            </a:r>
            <a:endParaRPr lang="de-DE" sz="3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3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162880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>
                <a:solidFill>
                  <a:srgbClr val="C00000"/>
                </a:solidFill>
              </a:rPr>
              <a:t>U</a:t>
            </a:r>
            <a:r>
              <a:rPr lang="de-AT" sz="3600" b="1" dirty="0" smtClean="0">
                <a:solidFill>
                  <a:srgbClr val="C00000"/>
                </a:solidFill>
              </a:rPr>
              <a:t>nterstützungsmaßnahmen</a:t>
            </a:r>
            <a:endParaRPr lang="de-AT" sz="3600" b="1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249289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Termine in </a:t>
            </a:r>
            <a:r>
              <a:rPr lang="de-A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WebUntis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beachten!</a:t>
            </a:r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de-AT" sz="2400" dirty="0" smtClean="0"/>
              <a:t>VWA Koordinator   				Prof. </a:t>
            </a:r>
            <a:r>
              <a:rPr lang="de-AT" sz="2400" dirty="0" err="1" smtClean="0"/>
              <a:t>Sieberth</a:t>
            </a:r>
            <a:endParaRPr lang="de-AT" sz="2400" dirty="0" smtClean="0"/>
          </a:p>
          <a:p>
            <a:pPr>
              <a:buFont typeface="Wingdings" pitchFamily="2" charset="2"/>
              <a:buChar char="Ø"/>
            </a:pPr>
            <a:r>
              <a:rPr lang="de-AT" sz="2400" dirty="0" smtClean="0"/>
              <a:t>VWA Bibliothekspraktikum 			Prof. Burnett</a:t>
            </a:r>
          </a:p>
          <a:p>
            <a:pPr>
              <a:buFont typeface="Wingdings" pitchFamily="2" charset="2"/>
              <a:buChar char="Ø"/>
            </a:pPr>
            <a:r>
              <a:rPr lang="de-AT" sz="2400" dirty="0" smtClean="0"/>
              <a:t>VWA PC 					Prof. </a:t>
            </a:r>
            <a:r>
              <a:rPr lang="de-AT" sz="2400" dirty="0" err="1" smtClean="0"/>
              <a:t>Sieberth</a:t>
            </a:r>
            <a:endParaRPr lang="de-AT" sz="2400" dirty="0" smtClean="0"/>
          </a:p>
          <a:p>
            <a:pPr>
              <a:buFont typeface="Wingdings" pitchFamily="2" charset="2"/>
              <a:buChar char="Ø"/>
            </a:pPr>
            <a:r>
              <a:rPr lang="de-AT" sz="2400" dirty="0" smtClean="0"/>
              <a:t>VWA Präsentationstechnik  			Prof. </a:t>
            </a:r>
            <a:r>
              <a:rPr lang="de-AT" sz="2400" dirty="0" err="1" smtClean="0"/>
              <a:t>Muckenhuber</a:t>
            </a:r>
            <a:endParaRPr lang="de-AT" sz="2400" dirty="0" smtClean="0"/>
          </a:p>
          <a:p>
            <a:pPr>
              <a:buFont typeface="Wingdings" pitchFamily="2" charset="2"/>
              <a:buChar char="Ø"/>
            </a:pPr>
            <a:r>
              <a:rPr lang="de-AT" sz="2400" dirty="0" smtClean="0"/>
              <a:t>VWA Grundlagen und Einführung		Prof. </a:t>
            </a:r>
            <a:r>
              <a:rPr lang="de-AT" sz="2400" dirty="0" err="1" smtClean="0"/>
              <a:t>Eckensperger</a:t>
            </a:r>
            <a:endParaRPr lang="de-AT" sz="2400" dirty="0" smtClean="0"/>
          </a:p>
          <a:p>
            <a:endParaRPr lang="de-AT" sz="24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260649"/>
            <a:ext cx="7916416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  <a:ln/>
        </p:spPr>
        <p:txBody>
          <a:bodyPr>
            <a:normAutofit/>
          </a:bodyPr>
          <a:lstStyle/>
          <a:p>
            <a:r>
              <a:rPr lang="de-DE" altLang="de-D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vorwissenschaftliche Arbeit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/>
          <a:lstStyle/>
          <a:p>
            <a:r>
              <a:rPr lang="de-AT" b="1" dirty="0" smtClean="0">
                <a:solidFill>
                  <a:schemeClr val="tx1"/>
                </a:solidFill>
              </a:rPr>
              <a:t>Die erste Säule der kompetenzorientierten Reifeprüfung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7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2650" cy="614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kern="1200" dirty="0"/>
              <a:t>Zeitlicher Ablauf: 7. </a:t>
            </a:r>
            <a:r>
              <a:rPr lang="de-DE" kern="1200" dirty="0" smtClean="0"/>
              <a:t>Kl.</a:t>
            </a:r>
            <a:endParaRPr lang="de-A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87893"/>
              </p:ext>
            </p:extLst>
          </p:nvPr>
        </p:nvGraphicFramePr>
        <p:xfrm>
          <a:off x="1115616" y="1609350"/>
          <a:ext cx="712787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lang="de-AT" sz="1800" b="1" kern="120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Erstes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lang="de-AT" sz="1800" b="1" kern="120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Semester</a:t>
                      </a:r>
                      <a:endParaRPr kumimoji="0" lang="de-AT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kumimoji="0" lang="de-AT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kumimoji="0" lang="de-AT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1800" b="1" kern="1200" dirty="0" smtClean="0">
                        <a:solidFill>
                          <a:srgbClr val="FF0000"/>
                        </a:solidFill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1800" b="1" kern="1200" dirty="0" smtClean="0">
                        <a:solidFill>
                          <a:srgbClr val="FF0000"/>
                        </a:solidFill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de-A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Bis 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de-A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Ende Februar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1800" b="1" kern="1200" dirty="0" smtClean="0">
                        <a:solidFill>
                          <a:srgbClr val="FF0000"/>
                        </a:solidFill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1800" b="1" kern="1200" dirty="0" smtClean="0">
                        <a:solidFill>
                          <a:srgbClr val="FF0000"/>
                        </a:solidFill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1800" b="1" kern="1200" dirty="0" smtClean="0">
                        <a:solidFill>
                          <a:srgbClr val="FF0000"/>
                        </a:solidFill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lang="de-AT" sz="1800" b="1" kern="1200" dirty="0" smtClean="0">
                          <a:solidFill>
                            <a:srgbClr val="C00000"/>
                          </a:solidFill>
                          <a:cs typeface="Arial" charset="0"/>
                        </a:rPr>
                        <a:t>Bis 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lang="de-AT" sz="1800" b="1" kern="1200" dirty="0" smtClean="0">
                          <a:solidFill>
                            <a:srgbClr val="C00000"/>
                          </a:solidFill>
                          <a:cs typeface="Arial" charset="0"/>
                        </a:rPr>
                        <a:t>Ende März</a:t>
                      </a:r>
                      <a:r>
                        <a:rPr lang="de-AT" sz="1800" kern="1200" dirty="0" smtClean="0">
                          <a:solidFill>
                            <a:srgbClr val="C00000"/>
                          </a:solidFill>
                          <a:cs typeface="Arial" charset="0"/>
                        </a:rPr>
                        <a:t> 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lang="de-AT" sz="1800" b="1" kern="1200" baseline="0" dirty="0" smtClean="0">
                          <a:solidFill>
                            <a:srgbClr val="C00000"/>
                          </a:solidFill>
                          <a:cs typeface="Arial" charset="0"/>
                        </a:rPr>
                        <a:t>     </a:t>
                      </a:r>
                      <a:endParaRPr lang="de-AT" sz="1800" b="1" kern="1200" dirty="0" smtClean="0">
                        <a:solidFill>
                          <a:srgbClr val="C00000"/>
                        </a:solidFill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1800" dirty="0"/>
                    </a:p>
                  </a:txBody>
                  <a:tcPr marL="91427" marR="91427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1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L–S–Zuordnung</a:t>
                      </a:r>
                      <a:endParaRPr lang="de-AT" sz="21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Themenfindung</a:t>
                      </a:r>
                    </a:p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Themenfestlegung</a:t>
                      </a:r>
                    </a:p>
                    <a:p>
                      <a:pPr marL="365125" marR="0" lvl="0" indent="-3651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1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Erstellen des Erwartungshorizonts</a:t>
                      </a: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DE" sz="21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1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Einreichung der Themenstellung (Thema und Erwartungshorizont, Ausfüllen des Online-Formulars)</a:t>
                      </a:r>
                      <a:endParaRPr lang="de-AT" sz="21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21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21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Akzeptieren der Themenstellungen durch Betreuer/in und Schulleitung in der VWA-Datenbank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21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609600" marR="0" lvl="0" indent="-609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20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endParaRPr lang="de-AT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27" marR="91427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10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232650" cy="6143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b="1" kern="1200" dirty="0" smtClean="0">
                <a:solidFill>
                  <a:srgbClr val="C00000"/>
                </a:solidFill>
              </a:rPr>
              <a:t>Betreuer/in</a:t>
            </a:r>
            <a:endParaRPr lang="de-DE" b="1" kern="1200" dirty="0">
              <a:solidFill>
                <a:srgbClr val="C00000"/>
              </a:solidFill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7232650" cy="4392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600" dirty="0" smtClean="0">
                <a:ea typeface="Times New Roman"/>
                <a:cs typeface="Times New Roman"/>
              </a:rPr>
              <a:t>Betreuer/in kann grundsätzlich 3, max. 5 Schüler/innen </a:t>
            </a:r>
            <a:r>
              <a:rPr lang="de-AT" sz="2600" dirty="0" smtClean="0">
                <a:ea typeface="Times New Roman"/>
                <a:cs typeface="Times New Roman"/>
              </a:rPr>
              <a:t>pro Jahrgang </a:t>
            </a:r>
            <a:r>
              <a:rPr lang="de-DE" sz="2600" dirty="0" smtClean="0">
                <a:ea typeface="Times New Roman"/>
                <a:cs typeface="Times New Roman"/>
              </a:rPr>
              <a:t>betreuen </a:t>
            </a:r>
          </a:p>
          <a:p>
            <a:pPr>
              <a:defRPr/>
            </a:pPr>
            <a:r>
              <a:rPr lang="de-DE" sz="2600" dirty="0">
                <a:ea typeface="Times New Roman"/>
                <a:cs typeface="Times New Roman"/>
              </a:rPr>
              <a:t>Betreuer/in </a:t>
            </a:r>
            <a:r>
              <a:rPr lang="de-DE" sz="2600" dirty="0" smtClean="0">
                <a:ea typeface="Times New Roman"/>
                <a:cs typeface="Times New Roman"/>
              </a:rPr>
              <a:t>muss </a:t>
            </a:r>
            <a:r>
              <a:rPr lang="de-DE" sz="2600" dirty="0">
                <a:ea typeface="Times New Roman"/>
                <a:cs typeface="Times New Roman"/>
              </a:rPr>
              <a:t>den/die Schüler/in </a:t>
            </a:r>
            <a:r>
              <a:rPr lang="de-DE" sz="2600" dirty="0" smtClean="0">
                <a:ea typeface="Times New Roman"/>
                <a:cs typeface="Times New Roman"/>
              </a:rPr>
              <a:t>nicht unterrichten</a:t>
            </a:r>
            <a:endParaRPr lang="de-DE" sz="2600" dirty="0">
              <a:ea typeface="Times New Roman"/>
              <a:cs typeface="Times New Roman"/>
            </a:endParaRPr>
          </a:p>
          <a:p>
            <a:pPr>
              <a:defRPr/>
            </a:pPr>
            <a:r>
              <a:rPr lang="de-DE" sz="2600" dirty="0">
                <a:ea typeface="Times New Roman"/>
                <a:cs typeface="Times New Roman"/>
              </a:rPr>
              <a:t>Betreuer/in </a:t>
            </a:r>
            <a:r>
              <a:rPr lang="de-DE" sz="2600" dirty="0" smtClean="0">
                <a:ea typeface="Times New Roman"/>
                <a:cs typeface="Times New Roman"/>
              </a:rPr>
              <a:t>kann </a:t>
            </a:r>
            <a:r>
              <a:rPr lang="de-DE" sz="2600" dirty="0">
                <a:ea typeface="Times New Roman"/>
                <a:cs typeface="Times New Roman"/>
              </a:rPr>
              <a:t>ein </a:t>
            </a:r>
            <a:r>
              <a:rPr lang="de-DE" sz="2600" dirty="0" smtClean="0">
                <a:ea typeface="Times New Roman"/>
                <a:cs typeface="Times New Roman"/>
              </a:rPr>
              <a:t>Thema ablehnen</a:t>
            </a:r>
            <a:endParaRPr lang="de-DE" sz="2600" dirty="0">
              <a:ea typeface="Times New Roman"/>
              <a:cs typeface="Times New Roman"/>
            </a:endParaRPr>
          </a:p>
          <a:p>
            <a:pPr>
              <a:defRPr/>
            </a:pPr>
            <a:r>
              <a:rPr lang="de-AT" sz="2600" dirty="0">
                <a:ea typeface="Times New Roman"/>
                <a:cs typeface="Times New Roman"/>
              </a:rPr>
              <a:t>Voraussetzung: </a:t>
            </a:r>
            <a:r>
              <a:rPr lang="de-DE" sz="2600" dirty="0">
                <a:ea typeface="Times New Roman"/>
                <a:cs typeface="Times New Roman"/>
              </a:rPr>
              <a:t>Betreuer/in </a:t>
            </a:r>
            <a:r>
              <a:rPr lang="de-DE" sz="2600" dirty="0" smtClean="0">
                <a:ea typeface="Times New Roman"/>
                <a:cs typeface="Times New Roman"/>
              </a:rPr>
              <a:t>ist </a:t>
            </a:r>
            <a:r>
              <a:rPr lang="de-DE" sz="2600" dirty="0">
                <a:ea typeface="Times New Roman"/>
                <a:cs typeface="Times New Roman"/>
              </a:rPr>
              <a:t>Fachlehrer/in oder </a:t>
            </a:r>
            <a:r>
              <a:rPr lang="de-DE" sz="2600" dirty="0" smtClean="0">
                <a:ea typeface="Times New Roman"/>
                <a:cs typeface="Times New Roman"/>
              </a:rPr>
              <a:t>spezifisch qualifiziert </a:t>
            </a:r>
          </a:p>
          <a:p>
            <a:pPr lvl="1">
              <a:buNone/>
              <a:defRPr/>
            </a:pPr>
            <a:endParaRPr lang="de-AT" dirty="0">
              <a:latin typeface="Calibri" pitchFamily="34" charset="0"/>
            </a:endParaRPr>
          </a:p>
          <a:p>
            <a:pPr>
              <a:defRPr/>
            </a:pPr>
            <a:endParaRPr lang="de-DE" sz="2800" dirty="0" smtClean="0">
              <a:ea typeface="Times New Roman"/>
              <a:cs typeface="Times New Roman"/>
            </a:endParaRPr>
          </a:p>
          <a:p>
            <a:pPr>
              <a:defRPr/>
            </a:pPr>
            <a:endParaRPr lang="de-DE" sz="2800" dirty="0">
              <a:ea typeface="Times New Roman"/>
              <a:cs typeface="Times New Roman"/>
            </a:endParaRPr>
          </a:p>
          <a:p>
            <a:pPr>
              <a:defRPr/>
            </a:pPr>
            <a:endParaRPr lang="de-DE" sz="2800" dirty="0">
              <a:ea typeface="Times New Roman"/>
              <a:cs typeface="Times New Roman"/>
            </a:endParaRPr>
          </a:p>
          <a:p>
            <a:pPr eaLnBrk="1" hangingPunct="1">
              <a:defRPr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001000" cy="67592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EINREICHUNG </a:t>
            </a:r>
            <a:r>
              <a:rPr lang="de-DE" sz="3200" b="1" dirty="0" smtClean="0">
                <a:solidFill>
                  <a:srgbClr val="C00000"/>
                </a:solidFill>
              </a:rPr>
              <a:t>auf der VWA-DB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420888"/>
            <a:ext cx="8001000" cy="475104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de-DE" sz="9600" b="1" dirty="0" smtClean="0"/>
              <a:t>Themenstellung:</a:t>
            </a:r>
          </a:p>
          <a:p>
            <a:pPr>
              <a:lnSpc>
                <a:spcPct val="106000"/>
              </a:lnSpc>
              <a:defRPr/>
            </a:pPr>
            <a:r>
              <a:rPr lang="de-AT" sz="9600" dirty="0">
                <a:ea typeface="Times New Roman"/>
                <a:cs typeface="Times New Roman"/>
              </a:rPr>
              <a:t>Themenformulierung darf nicht aus nur einem Wort bestehen und darf 100 Zeichen nicht überschreiten.</a:t>
            </a:r>
            <a:endParaRPr lang="de-DE" sz="9600" dirty="0">
              <a:ea typeface="Times New Roman"/>
              <a:cs typeface="Times New Roman"/>
            </a:endParaRPr>
          </a:p>
          <a:p>
            <a:pPr>
              <a:lnSpc>
                <a:spcPct val="106000"/>
              </a:lnSpc>
              <a:defRPr/>
            </a:pPr>
            <a:r>
              <a:rPr lang="de-AT" sz="9600" dirty="0" smtClean="0">
                <a:ea typeface="Times New Roman"/>
                <a:cs typeface="Times New Roman"/>
              </a:rPr>
              <a:t>Nach </a:t>
            </a:r>
            <a:r>
              <a:rPr lang="de-AT" sz="9600" dirty="0">
                <a:ea typeface="Times New Roman"/>
                <a:cs typeface="Times New Roman"/>
              </a:rPr>
              <a:t>Genehmigung durch </a:t>
            </a:r>
            <a:r>
              <a:rPr lang="de-AT" sz="9600" dirty="0" smtClean="0">
                <a:ea typeface="Times New Roman"/>
                <a:cs typeface="Times New Roman"/>
              </a:rPr>
              <a:t>die Bildungsdirektion </a:t>
            </a:r>
            <a:r>
              <a:rPr lang="en-US" sz="9600" dirty="0" err="1">
                <a:ea typeface="Times New Roman"/>
                <a:cs typeface="Times New Roman"/>
              </a:rPr>
              <a:t>ist</a:t>
            </a:r>
            <a:r>
              <a:rPr lang="en-US" sz="9600" dirty="0">
                <a:ea typeface="Times New Roman"/>
                <a:cs typeface="Times New Roman"/>
              </a:rPr>
              <a:t> </a:t>
            </a:r>
            <a:r>
              <a:rPr lang="en-US" sz="9600" dirty="0" err="1">
                <a:ea typeface="Times New Roman"/>
                <a:cs typeface="Times New Roman"/>
              </a:rPr>
              <a:t>Themenwechsel</a:t>
            </a:r>
            <a:r>
              <a:rPr lang="en-US" sz="9600" dirty="0">
                <a:ea typeface="Times New Roman"/>
                <a:cs typeface="Times New Roman"/>
              </a:rPr>
              <a:t> in </a:t>
            </a:r>
            <a:r>
              <a:rPr lang="en-US" sz="9600" dirty="0" err="1">
                <a:ea typeface="Times New Roman"/>
                <a:cs typeface="Times New Roman"/>
              </a:rPr>
              <a:t>nur</a:t>
            </a:r>
            <a:r>
              <a:rPr lang="en-US" sz="9600" dirty="0">
                <a:ea typeface="Times New Roman"/>
                <a:cs typeface="Times New Roman"/>
              </a:rPr>
              <a:t> </a:t>
            </a:r>
            <a:r>
              <a:rPr lang="en-US" sz="9600" dirty="0" err="1">
                <a:ea typeface="Times New Roman"/>
                <a:cs typeface="Times New Roman"/>
              </a:rPr>
              <a:t>begründeten</a:t>
            </a:r>
            <a:r>
              <a:rPr lang="en-US" sz="9600" dirty="0">
                <a:ea typeface="Times New Roman"/>
                <a:cs typeface="Times New Roman"/>
              </a:rPr>
              <a:t> </a:t>
            </a:r>
            <a:r>
              <a:rPr lang="en-US" sz="9600" dirty="0" err="1">
                <a:ea typeface="Times New Roman"/>
                <a:cs typeface="Times New Roman"/>
              </a:rPr>
              <a:t>Ausnahmefällen</a:t>
            </a:r>
            <a:r>
              <a:rPr lang="en-US" sz="9600" dirty="0">
                <a:ea typeface="Times New Roman"/>
                <a:cs typeface="Times New Roman"/>
              </a:rPr>
              <a:t> </a:t>
            </a:r>
            <a:r>
              <a:rPr lang="en-US" sz="9600" dirty="0" err="1" smtClean="0">
                <a:ea typeface="Times New Roman"/>
                <a:cs typeface="Times New Roman"/>
              </a:rPr>
              <a:t>möglich</a:t>
            </a:r>
            <a:r>
              <a:rPr lang="en-US" sz="9600" dirty="0" smtClean="0">
                <a:ea typeface="Times New Roman"/>
                <a:cs typeface="Times New Roman"/>
              </a:rPr>
              <a:t>.</a:t>
            </a:r>
            <a:endParaRPr lang="de-AT" sz="9600" dirty="0">
              <a:ea typeface="Times New Roman"/>
              <a:cs typeface="Times New Roman"/>
            </a:endParaRPr>
          </a:p>
          <a:p>
            <a:pPr>
              <a:lnSpc>
                <a:spcPct val="106000"/>
              </a:lnSpc>
              <a:defRPr/>
            </a:pPr>
            <a:r>
              <a:rPr lang="de-AT" sz="9600" dirty="0">
                <a:ea typeface="Times New Roman"/>
                <a:cs typeface="Times New Roman"/>
              </a:rPr>
              <a:t>Die genehmigte Formulierung wird ins Reifeprüfungszeugnis übernommen.</a:t>
            </a:r>
            <a:endParaRPr lang="de-DE" sz="9600" dirty="0">
              <a:ea typeface="Times New Roman"/>
              <a:cs typeface="Times New Roman"/>
            </a:endParaRPr>
          </a:p>
          <a:p>
            <a:pPr>
              <a:defRPr/>
            </a:pPr>
            <a:r>
              <a:rPr lang="de-AT" sz="9600" dirty="0">
                <a:ea typeface="Times New Roman"/>
                <a:cs typeface="Times New Roman"/>
              </a:rPr>
              <a:t>Die fertiggestellte Arbeit kann einen Untertitel enthalten.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7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001000" cy="67592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EINREICHUNG </a:t>
            </a:r>
            <a:r>
              <a:rPr lang="de-DE" sz="3200" b="1" dirty="0" smtClean="0">
                <a:solidFill>
                  <a:srgbClr val="C00000"/>
                </a:solidFill>
              </a:rPr>
              <a:t>auf der VWA-DB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06960"/>
            <a:ext cx="8001000" cy="4751040"/>
          </a:xfrm>
        </p:spPr>
        <p:txBody>
          <a:bodyPr/>
          <a:lstStyle/>
          <a:p>
            <a:pPr marL="0" indent="0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de-AT" sz="2400" b="1" dirty="0" smtClean="0"/>
              <a:t>Sprache </a:t>
            </a:r>
            <a:r>
              <a:rPr lang="de-AT" sz="2400" b="1" dirty="0"/>
              <a:t>der </a:t>
            </a:r>
            <a:r>
              <a:rPr lang="de-AT" sz="2400" b="1" dirty="0" smtClean="0"/>
              <a:t>Arbeit:</a:t>
            </a:r>
          </a:p>
          <a:p>
            <a:pPr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Die </a:t>
            </a:r>
            <a:r>
              <a:rPr lang="de-AT" sz="2000" dirty="0" smtClean="0">
                <a:ea typeface="Times New Roman"/>
                <a:cs typeface="Times New Roman"/>
              </a:rPr>
              <a:t>VWA </a:t>
            </a:r>
            <a:r>
              <a:rPr lang="de-AT" sz="2000" dirty="0">
                <a:ea typeface="Times New Roman"/>
                <a:cs typeface="Times New Roman"/>
              </a:rPr>
              <a:t>kann </a:t>
            </a:r>
            <a:r>
              <a:rPr lang="de-AT" sz="2000" u="sng" dirty="0">
                <a:ea typeface="Times New Roman"/>
                <a:cs typeface="Times New Roman"/>
              </a:rPr>
              <a:t>im Einvernehmen </a:t>
            </a:r>
            <a:r>
              <a:rPr lang="de-AT" sz="2000" dirty="0">
                <a:ea typeface="Times New Roman"/>
                <a:cs typeface="Times New Roman"/>
              </a:rPr>
              <a:t>mit dem/der Betreuer/in </a:t>
            </a:r>
            <a:r>
              <a:rPr lang="de-AT" sz="2000" dirty="0" err="1">
                <a:ea typeface="Times New Roman"/>
                <a:cs typeface="Times New Roman"/>
              </a:rPr>
              <a:t>in</a:t>
            </a:r>
            <a:r>
              <a:rPr lang="de-AT" sz="2000" dirty="0">
                <a:ea typeface="Times New Roman"/>
                <a:cs typeface="Times New Roman"/>
              </a:rPr>
              <a:t> einer besuchten lebenden Fremdsprache abgefasst werden</a:t>
            </a:r>
            <a:r>
              <a:rPr lang="de-AT" sz="2000" dirty="0" smtClean="0"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86000"/>
              </a:lnSpc>
              <a:buNone/>
              <a:defRPr/>
            </a:pPr>
            <a:endParaRPr lang="de-AT" sz="1000" dirty="0">
              <a:ea typeface="Times New Roman"/>
              <a:cs typeface="Times New Roman"/>
            </a:endParaRPr>
          </a:p>
          <a:p>
            <a:pPr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Wenn VWA in einer Fremdsprache verfasst wird, ist das Thema auf Deutsch und in der Sprache der Arbeit anzugeben</a:t>
            </a:r>
            <a:r>
              <a:rPr lang="de-AT" sz="2000" dirty="0" smtClean="0"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86000"/>
              </a:lnSpc>
              <a:defRPr/>
            </a:pPr>
            <a:endParaRPr lang="de-AT" sz="1050" dirty="0">
              <a:ea typeface="Times New Roman"/>
              <a:cs typeface="Times New Roman"/>
            </a:endParaRPr>
          </a:p>
          <a:p>
            <a:pPr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Die Felder des Erwartungshorizonts sind in jedem Fall auf Deutsch auszufüllen.</a:t>
            </a:r>
          </a:p>
          <a:p>
            <a:pPr eaLnBrk="1" hangingPunct="1">
              <a:lnSpc>
                <a:spcPct val="86000"/>
              </a:lnSpc>
              <a:defRPr/>
            </a:pPr>
            <a:endParaRPr lang="de-AT" sz="1100" dirty="0">
              <a:ea typeface="Times New Roman"/>
              <a:cs typeface="Times New Roman"/>
            </a:endParaRPr>
          </a:p>
          <a:p>
            <a:pPr eaLnBrk="1" hangingPunct="1"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Wurde die </a:t>
            </a:r>
            <a:r>
              <a:rPr lang="de-AT" sz="2000" dirty="0" smtClean="0">
                <a:ea typeface="Times New Roman"/>
                <a:cs typeface="Times New Roman"/>
              </a:rPr>
              <a:t>VWA </a:t>
            </a:r>
            <a:r>
              <a:rPr lang="de-AT" sz="2000" dirty="0">
                <a:ea typeface="Times New Roman"/>
                <a:cs typeface="Times New Roman"/>
              </a:rPr>
              <a:t>in einer lebenden Fremdsprache verfasst, können Präsentation und Diskussion auf Wunsch des Kandidaten/der Kandidatin und mit </a:t>
            </a:r>
            <a:r>
              <a:rPr lang="de-AT" sz="2000" u="sng" dirty="0">
                <a:ea typeface="Times New Roman"/>
                <a:cs typeface="Times New Roman"/>
              </a:rPr>
              <a:t>Zustimmung aller Mitglieder der Kommission </a:t>
            </a:r>
            <a:r>
              <a:rPr lang="de-AT" sz="2000" dirty="0">
                <a:ea typeface="Times New Roman"/>
                <a:cs typeface="Times New Roman"/>
              </a:rPr>
              <a:t>in dieser Fremdsprache abgehalten werden.</a:t>
            </a:r>
          </a:p>
          <a:p>
            <a:pPr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de-DE" sz="2000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8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001000" cy="67592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EINREICHUNG </a:t>
            </a:r>
            <a:r>
              <a:rPr lang="de-DE" sz="3200" b="1" dirty="0" smtClean="0">
                <a:solidFill>
                  <a:srgbClr val="C00000"/>
                </a:solidFill>
              </a:rPr>
              <a:t>auf der VWA-DB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3284984"/>
            <a:ext cx="8001000" cy="4751040"/>
          </a:xfrm>
        </p:spPr>
        <p:txBody>
          <a:bodyPr/>
          <a:lstStyle/>
          <a:p>
            <a:pPr marL="0" indent="0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de-AT" sz="2400" b="1" dirty="0" smtClean="0"/>
              <a:t>Erwartungshorizont </a:t>
            </a:r>
            <a:r>
              <a:rPr lang="de-AT" sz="1400" b="1" dirty="0" smtClean="0"/>
              <a:t>(4 Textfelder mit max. Zeichenanzahl)</a:t>
            </a:r>
          </a:p>
          <a:p>
            <a:pPr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de-AT" sz="2400" dirty="0"/>
              <a:t>Persönlicher Impuls und erste Basisliteratur</a:t>
            </a:r>
          </a:p>
          <a:p>
            <a:pPr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de-AT" sz="2400" dirty="0"/>
              <a:t>Geeignete Leitfrage/n </a:t>
            </a:r>
          </a:p>
          <a:p>
            <a:pPr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de-AT" sz="2400" dirty="0"/>
              <a:t>Angestrebte Methode/n</a:t>
            </a:r>
          </a:p>
          <a:p>
            <a:pPr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de-AT" sz="2400" dirty="0"/>
              <a:t>Ungefähre Gliederung </a:t>
            </a:r>
          </a:p>
          <a:p>
            <a:pPr marL="0" indent="0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de-DE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8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001000" cy="747936"/>
          </a:xfrm>
        </p:spPr>
        <p:txBody>
          <a:bodyPr/>
          <a:lstStyle/>
          <a:p>
            <a:r>
              <a:rPr lang="de-DE" altLang="de-DE" sz="3600" b="1" dirty="0" smtClean="0">
                <a:solidFill>
                  <a:srgbClr val="C00000"/>
                </a:solidFill>
              </a:rPr>
              <a:t>Inhalte</a:t>
            </a:r>
            <a:endParaRPr lang="de-AT" altLang="de-DE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32856"/>
            <a:ext cx="7232650" cy="4433689"/>
          </a:xfrm>
        </p:spPr>
        <p:txBody>
          <a:bodyPr/>
          <a:lstStyle/>
          <a:p>
            <a:pPr>
              <a:lnSpc>
                <a:spcPct val="86000"/>
              </a:lnSpc>
              <a:defRPr/>
            </a:pPr>
            <a:r>
              <a:rPr lang="de-AT" sz="2400" dirty="0">
                <a:ea typeface="Times New Roman"/>
                <a:cs typeface="Times New Roman"/>
              </a:rPr>
              <a:t>T</a:t>
            </a:r>
            <a:r>
              <a:rPr lang="de-AT" sz="2400" dirty="0" smtClean="0">
                <a:ea typeface="Times New Roman"/>
                <a:cs typeface="Times New Roman"/>
              </a:rPr>
              <a:t>hemen, </a:t>
            </a:r>
            <a:r>
              <a:rPr lang="de-AT" sz="2400" dirty="0">
                <a:ea typeface="Times New Roman"/>
                <a:cs typeface="Times New Roman"/>
              </a:rPr>
              <a:t>nicht (unbedingt) fachorientiert:</a:t>
            </a:r>
          </a:p>
          <a:p>
            <a:pPr lvl="1">
              <a:lnSpc>
                <a:spcPct val="86000"/>
              </a:lnSpc>
              <a:defRPr/>
            </a:pPr>
            <a:r>
              <a:rPr lang="de-DE" sz="2000" dirty="0" smtClean="0">
                <a:ea typeface="Times New Roman"/>
                <a:cs typeface="Times New Roman"/>
              </a:rPr>
              <a:t>Zuordnung </a:t>
            </a:r>
            <a:r>
              <a:rPr lang="de-DE" sz="2000" dirty="0">
                <a:ea typeface="Times New Roman"/>
                <a:cs typeface="Times New Roman"/>
              </a:rPr>
              <a:t>zu einem Unterrichtsfach nicht erforderlich</a:t>
            </a:r>
          </a:p>
          <a:p>
            <a:pPr eaLnBrk="1" hangingPunct="1">
              <a:lnSpc>
                <a:spcPct val="86000"/>
              </a:lnSpc>
              <a:defRPr/>
            </a:pPr>
            <a:endParaRPr lang="de-DE" sz="1050" dirty="0">
              <a:ea typeface="Times New Roman"/>
              <a:cs typeface="Times New Roman"/>
            </a:endParaRPr>
          </a:p>
          <a:p>
            <a:pPr eaLnBrk="1" hangingPunct="1">
              <a:lnSpc>
                <a:spcPct val="86000"/>
              </a:lnSpc>
              <a:defRPr/>
            </a:pPr>
            <a:r>
              <a:rPr lang="de-DE" sz="2400" dirty="0">
                <a:ea typeface="Times New Roman"/>
                <a:cs typeface="Times New Roman"/>
              </a:rPr>
              <a:t>klar eingegrenzte </a:t>
            </a:r>
            <a:r>
              <a:rPr lang="de-DE" sz="2400" dirty="0" smtClean="0">
                <a:ea typeface="Times New Roman"/>
                <a:cs typeface="Times New Roman"/>
              </a:rPr>
              <a:t>Themenstellung!</a:t>
            </a:r>
            <a:endParaRPr lang="de-DE" sz="2400" dirty="0">
              <a:ea typeface="Times New Roman"/>
              <a:cs typeface="Times New Roman"/>
            </a:endParaRPr>
          </a:p>
          <a:p>
            <a:pPr eaLnBrk="1" hangingPunct="1">
              <a:lnSpc>
                <a:spcPct val="86000"/>
              </a:lnSpc>
              <a:defRPr/>
            </a:pPr>
            <a:endParaRPr lang="de-DE" sz="1050" dirty="0">
              <a:ea typeface="Times New Roman"/>
              <a:cs typeface="Times New Roman"/>
            </a:endParaRPr>
          </a:p>
          <a:p>
            <a:pPr>
              <a:lnSpc>
                <a:spcPct val="86000"/>
              </a:lnSpc>
              <a:defRPr/>
            </a:pPr>
            <a:r>
              <a:rPr lang="de-AT" sz="2400" dirty="0">
                <a:ea typeface="Times New Roman"/>
                <a:cs typeface="Times New Roman"/>
              </a:rPr>
              <a:t>Genaue Fragestellung(en) als  Leitlinie</a:t>
            </a:r>
          </a:p>
          <a:p>
            <a:pPr lvl="1">
              <a:lnSpc>
                <a:spcPct val="86000"/>
              </a:lnSpc>
              <a:defRPr/>
            </a:pPr>
            <a:r>
              <a:rPr lang="de-DE" sz="2000" dirty="0">
                <a:ea typeface="Times New Roman"/>
                <a:cs typeface="Times New Roman"/>
              </a:rPr>
              <a:t>verdeutlicht, welcher Teilaspekt des Themas bearbeitet werden soll</a:t>
            </a:r>
          </a:p>
          <a:p>
            <a:pPr lvl="1"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hilft, sich auf das Wesentliche zu konzentrieren</a:t>
            </a:r>
          </a:p>
          <a:p>
            <a:pPr lvl="1"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dient als roter Faden durch die </a:t>
            </a:r>
            <a:r>
              <a:rPr lang="de-AT" sz="2000" dirty="0" smtClean="0">
                <a:ea typeface="Times New Roman"/>
                <a:cs typeface="Times New Roman"/>
              </a:rPr>
              <a:t>Arbeit</a:t>
            </a:r>
          </a:p>
          <a:p>
            <a:pPr lvl="1">
              <a:lnSpc>
                <a:spcPct val="86000"/>
              </a:lnSpc>
              <a:defRPr/>
            </a:pPr>
            <a:endParaRPr lang="de-AT" sz="1050" dirty="0">
              <a:ea typeface="Times New Roman"/>
              <a:cs typeface="Times New Roman"/>
            </a:endParaRPr>
          </a:p>
          <a:p>
            <a:pPr fontAlgn="t">
              <a:buNone/>
            </a:pPr>
            <a:endParaRPr lang="en-US" sz="2000" dirty="0">
              <a:ea typeface="Times New Roman"/>
              <a:cs typeface="Times New Roman"/>
            </a:endParaRPr>
          </a:p>
          <a:p>
            <a:pPr lvl="1">
              <a:lnSpc>
                <a:spcPct val="86000"/>
              </a:lnSpc>
              <a:defRPr/>
            </a:pPr>
            <a:endParaRPr lang="de-AT" sz="2000" dirty="0">
              <a:ea typeface="Times New Roman"/>
              <a:cs typeface="Times New Roman"/>
            </a:endParaRPr>
          </a:p>
          <a:p>
            <a:pPr>
              <a:buFont typeface="Times" pitchFamily="80" charset="0"/>
              <a:buChar char="•"/>
              <a:defRPr/>
            </a:pPr>
            <a:endParaRPr lang="de-AT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Times" pitchFamily="18" charset="0"/>
              <a:buNone/>
              <a:defRPr/>
            </a:pPr>
            <a:endParaRPr lang="de-AT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232650" cy="614363"/>
          </a:xfrm>
        </p:spPr>
        <p:txBody>
          <a:bodyPr>
            <a:normAutofit fontScale="90000"/>
          </a:bodyPr>
          <a:lstStyle/>
          <a:p>
            <a:r>
              <a:rPr lang="de-AT" altLang="de-DE" sz="3600" b="1" dirty="0" smtClean="0">
                <a:solidFill>
                  <a:srgbClr val="C00000"/>
                </a:solidFill>
              </a:rPr>
              <a:t>Arten der Arbeit</a:t>
            </a:r>
            <a:r>
              <a:rPr lang="de-AT" altLang="de-DE" dirty="0" smtClean="0"/>
              <a:t/>
            </a:r>
            <a:br>
              <a:rPr lang="de-AT" altLang="de-DE" dirty="0" smtClean="0"/>
            </a:br>
            <a:endParaRPr lang="de-AT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564904"/>
            <a:ext cx="6840538" cy="3745458"/>
          </a:xfrm>
        </p:spPr>
        <p:txBody>
          <a:bodyPr/>
          <a:lstStyle/>
          <a:p>
            <a:pPr>
              <a:lnSpc>
                <a:spcPct val="86000"/>
              </a:lnSpc>
              <a:defRPr/>
            </a:pPr>
            <a:r>
              <a:rPr lang="de-AT" sz="2400" dirty="0">
                <a:ea typeface="Times New Roman"/>
                <a:cs typeface="Times New Roman"/>
              </a:rPr>
              <a:t>Literaturarbeit </a:t>
            </a:r>
          </a:p>
          <a:p>
            <a:pPr lvl="1"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Bearbeitung des Themas mit Hilfe </a:t>
            </a:r>
            <a:r>
              <a:rPr lang="de-AT" sz="2000" dirty="0" smtClean="0">
                <a:ea typeface="Times New Roman"/>
                <a:cs typeface="Times New Roman"/>
              </a:rPr>
              <a:t>von </a:t>
            </a:r>
            <a:r>
              <a:rPr lang="de-AT" sz="2000" dirty="0">
                <a:ea typeface="Times New Roman"/>
                <a:cs typeface="Times New Roman"/>
              </a:rPr>
              <a:t>Fachliteratur </a:t>
            </a:r>
            <a:endParaRPr lang="de-AT" sz="2000" dirty="0" smtClean="0">
              <a:ea typeface="Times New Roman"/>
              <a:cs typeface="Times New Roman"/>
            </a:endParaRPr>
          </a:p>
          <a:p>
            <a:pPr lvl="1">
              <a:lnSpc>
                <a:spcPct val="86000"/>
              </a:lnSpc>
              <a:defRPr/>
            </a:pPr>
            <a:endParaRPr lang="de-AT" sz="2000" dirty="0">
              <a:ea typeface="Times New Roman"/>
              <a:cs typeface="Times New Roman"/>
            </a:endParaRPr>
          </a:p>
          <a:p>
            <a:pPr marL="0" indent="0">
              <a:lnSpc>
                <a:spcPct val="86000"/>
              </a:lnSpc>
              <a:buNone/>
              <a:defRPr/>
            </a:pPr>
            <a:r>
              <a:rPr lang="de-AT" sz="2400" dirty="0">
                <a:ea typeface="Times New Roman"/>
                <a:cs typeface="Times New Roman"/>
              </a:rPr>
              <a:t>oder </a:t>
            </a:r>
            <a:endParaRPr lang="de-AT" sz="24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86000"/>
              </a:lnSpc>
              <a:buNone/>
              <a:defRPr/>
            </a:pPr>
            <a:endParaRPr lang="de-AT" sz="2400" dirty="0">
              <a:ea typeface="Times New Roman"/>
              <a:cs typeface="Times New Roman"/>
            </a:endParaRPr>
          </a:p>
          <a:p>
            <a:pPr>
              <a:lnSpc>
                <a:spcPct val="86000"/>
              </a:lnSpc>
              <a:defRPr/>
            </a:pPr>
            <a:r>
              <a:rPr lang="de-AT" sz="2400" dirty="0">
                <a:ea typeface="Times New Roman"/>
                <a:cs typeface="Times New Roman"/>
              </a:rPr>
              <a:t>empirische Arbeit </a:t>
            </a:r>
          </a:p>
          <a:p>
            <a:pPr lvl="1">
              <a:lnSpc>
                <a:spcPct val="86000"/>
              </a:lnSpc>
              <a:defRPr/>
            </a:pPr>
            <a:r>
              <a:rPr lang="de-AT" sz="2000" dirty="0">
                <a:ea typeface="Times New Roman"/>
                <a:cs typeface="Times New Roman"/>
              </a:rPr>
              <a:t>Bearbeitung des Themas auf der Basis </a:t>
            </a:r>
            <a:endParaRPr lang="de-AT" sz="2000" dirty="0" smtClean="0">
              <a:ea typeface="Times New Roman"/>
              <a:cs typeface="Times New Roman"/>
            </a:endParaRPr>
          </a:p>
          <a:p>
            <a:pPr lvl="2">
              <a:lnSpc>
                <a:spcPct val="86000"/>
              </a:lnSpc>
              <a:defRPr/>
            </a:pPr>
            <a:r>
              <a:rPr lang="de-AT" sz="1800" dirty="0">
                <a:ea typeface="Times New Roman"/>
                <a:cs typeface="Times New Roman"/>
              </a:rPr>
              <a:t>v</a:t>
            </a:r>
            <a:r>
              <a:rPr lang="de-AT" sz="1800" dirty="0" smtClean="0">
                <a:ea typeface="Times New Roman"/>
                <a:cs typeface="Times New Roman"/>
              </a:rPr>
              <a:t>on </a:t>
            </a:r>
            <a:r>
              <a:rPr lang="de-AT" sz="1800" dirty="0">
                <a:ea typeface="Times New Roman"/>
                <a:cs typeface="Times New Roman"/>
              </a:rPr>
              <a:t>Fachliteratur mit Hilfe erhobener Daten bzw. </a:t>
            </a:r>
          </a:p>
          <a:p>
            <a:pPr lvl="2">
              <a:lnSpc>
                <a:spcPct val="86000"/>
              </a:lnSpc>
              <a:defRPr/>
            </a:pPr>
            <a:r>
              <a:rPr lang="de-AT" sz="1800" dirty="0">
                <a:ea typeface="Times New Roman"/>
                <a:cs typeface="Times New Roman"/>
              </a:rPr>
              <a:t>eigener praktischer Arbeiten, deren Analyse und Interpretation</a:t>
            </a:r>
          </a:p>
          <a:p>
            <a:pPr>
              <a:buFont typeface="Times" pitchFamily="18" charset="0"/>
              <a:buNone/>
              <a:defRPr/>
            </a:pPr>
            <a:endParaRPr lang="de-AT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3568" y="260649"/>
            <a:ext cx="7772400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C4B48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REIFEPRÜFUNG</a:t>
            </a:r>
          </a:p>
        </p:txBody>
      </p:sp>
      <p:pic>
        <p:nvPicPr>
          <p:cNvPr id="9" name="Grafik 17" descr="D:\Meine Dokumente\Dateien2018_2019\Logo\Wordvorlage KOPF mgw V01 in CMYK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61713" b="31764"/>
          <a:stretch>
            <a:fillRect/>
          </a:stretch>
        </p:blipFill>
        <p:spPr bwMode="auto">
          <a:xfrm>
            <a:off x="6660232" y="35809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2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Bildschirmpräsentation (4:3)</PresentationFormat>
  <Paragraphs>228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Times</vt:lpstr>
      <vt:lpstr>Times New Roman</vt:lpstr>
      <vt:lpstr>Wingdings</vt:lpstr>
      <vt:lpstr>Larissa-Design</vt:lpstr>
      <vt:lpstr>Benutzerdefiniertes Design</vt:lpstr>
      <vt:lpstr>PowerPoint-Präsentation</vt:lpstr>
      <vt:lpstr>Die vorwissenschaftliche Arbeit</vt:lpstr>
      <vt:lpstr>Zeitlicher Ablauf: 7. Kl.</vt:lpstr>
      <vt:lpstr>Betreuer/in</vt:lpstr>
      <vt:lpstr>EINREICHUNG auf der VWA-DB</vt:lpstr>
      <vt:lpstr>EINREICHUNG auf der VWA-DB</vt:lpstr>
      <vt:lpstr>EINREICHUNG auf der VWA-DB</vt:lpstr>
      <vt:lpstr>Inhalte</vt:lpstr>
      <vt:lpstr>Arten der Arbeit </vt:lpstr>
      <vt:lpstr>Zeitlicher Ablauf: 8. Kl.RG/9.Kl.ORG</vt:lpstr>
      <vt:lpstr>Bestandteile der VWA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Informationsplattform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REIFEPRÜFUNG NEU</dc:title>
  <dc:creator>Johannes</dc:creator>
  <cp:lastModifiedBy>User</cp:lastModifiedBy>
  <cp:revision>32</cp:revision>
  <dcterms:created xsi:type="dcterms:W3CDTF">2015-09-13T14:01:33Z</dcterms:created>
  <dcterms:modified xsi:type="dcterms:W3CDTF">2021-10-08T06:59:02Z</dcterms:modified>
</cp:coreProperties>
</file>